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7" r:id="rId2"/>
    <p:sldId id="279" r:id="rId3"/>
    <p:sldId id="257" r:id="rId4"/>
    <p:sldId id="280" r:id="rId5"/>
    <p:sldId id="285" r:id="rId6"/>
    <p:sldId id="281" r:id="rId7"/>
    <p:sldId id="282" r:id="rId8"/>
    <p:sldId id="283" r:id="rId9"/>
    <p:sldId id="289" r:id="rId10"/>
    <p:sldId id="290" r:id="rId11"/>
    <p:sldId id="272" r:id="rId12"/>
    <p:sldId id="29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eofyunus07@hotmail.com" initials="a" lastIdx="1" clrIdx="0">
    <p:extLst>
      <p:ext uri="{19B8F6BF-5375-455C-9EA6-DF929625EA0E}">
        <p15:presenceInfo xmlns:p15="http://schemas.microsoft.com/office/powerpoint/2012/main" userId="4fbbd3b17f5809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 autoAdjust="0"/>
    <p:restoredTop sz="94098" autoAdjust="0"/>
  </p:normalViewPr>
  <p:slideViewPr>
    <p:cSldViewPr snapToGrid="0">
      <p:cViewPr varScale="1">
        <p:scale>
          <a:sx n="93" d="100"/>
          <a:sy n="93" d="100"/>
        </p:scale>
        <p:origin x="302" y="77"/>
      </p:cViewPr>
      <p:guideLst/>
    </p:cSldViewPr>
  </p:slideViewPr>
  <p:outlineViewPr>
    <p:cViewPr>
      <p:scale>
        <a:sx n="33" d="100"/>
        <a:sy n="33" d="100"/>
      </p:scale>
      <p:origin x="0" y="-56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BEDE7-F23C-4819-8F6F-491D7C143BEB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EABDD-46F6-4227-832E-8F73FEE997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822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462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63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694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876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78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761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573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32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960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731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273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EACD1-B2FE-42D5-9E15-CA47D5BDD3B9}" type="datetimeFigureOut">
              <a:rPr lang="tr-TR" smtClean="0"/>
              <a:t>19.08.2020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38288-26E0-4A24-BBD2-4972369C39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7141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en.wikipedia.org/wiki/Department_of_Defense_Architecture_Framework#Histo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kış Çizelgesi: Depolanmış Veri 4">
            <a:extLst>
              <a:ext uri="{FF2B5EF4-FFF2-40B4-BE49-F238E27FC236}">
                <a16:creationId xmlns:a16="http://schemas.microsoft.com/office/drawing/2014/main" id="{36B8DF2D-E074-4453-B638-1871D2774D17}"/>
              </a:ext>
            </a:extLst>
          </p:cNvPr>
          <p:cNvSpPr/>
          <p:nvPr/>
        </p:nvSpPr>
        <p:spPr>
          <a:xfrm rot="10800000">
            <a:off x="3953957" y="-140678"/>
            <a:ext cx="9715146" cy="7092462"/>
          </a:xfrm>
          <a:prstGeom prst="flowChartOnlineStorag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4CB7319-6238-4C64-84BB-C22A0C106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" y="5917552"/>
            <a:ext cx="683704" cy="87923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567B73E-5084-4DA3-8B47-BBD95096B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5" y="164125"/>
            <a:ext cx="3163830" cy="768098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DAE08792-6AA9-41FA-B854-C3190693E222}"/>
              </a:ext>
            </a:extLst>
          </p:cNvPr>
          <p:cNvSpPr txBox="1"/>
          <p:nvPr/>
        </p:nvSpPr>
        <p:spPr>
          <a:xfrm>
            <a:off x="874064" y="5917552"/>
            <a:ext cx="345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METEKSAN</a:t>
            </a:r>
            <a:r>
              <a:rPr lang="tr-TR" dirty="0">
                <a:solidFill>
                  <a:schemeClr val="bg1"/>
                </a:solidFill>
              </a:rPr>
              <a:t>, Savunma Sanayi Başkanlığı’na bağlı bir kuruluştur.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469038B1-2F4B-4056-A03A-2A6E58AA663E}"/>
              </a:ext>
            </a:extLst>
          </p:cNvPr>
          <p:cNvSpPr txBox="1"/>
          <p:nvPr/>
        </p:nvSpPr>
        <p:spPr>
          <a:xfrm>
            <a:off x="1050820" y="1424952"/>
            <a:ext cx="369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00CC"/>
                </a:solidFill>
              </a:rPr>
              <a:t>KEMENT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23ADBC0C-8AEB-4FBB-8B41-F1F53368E2E0}"/>
              </a:ext>
            </a:extLst>
          </p:cNvPr>
          <p:cNvSpPr txBox="1"/>
          <p:nvPr/>
        </p:nvSpPr>
        <p:spPr>
          <a:xfrm>
            <a:off x="278076" y="2056027"/>
            <a:ext cx="4313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rgbClr val="0000CC"/>
                </a:solidFill>
              </a:rPr>
              <a:t>Ağ Merkezli Savaş Projesi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4DB8B238-AB2D-479C-AD2A-99F16820B2EF}"/>
              </a:ext>
            </a:extLst>
          </p:cNvPr>
          <p:cNvSpPr txBox="1"/>
          <p:nvPr/>
        </p:nvSpPr>
        <p:spPr>
          <a:xfrm>
            <a:off x="779723" y="2856665"/>
            <a:ext cx="2801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	</a:t>
            </a:r>
            <a:r>
              <a:rPr lang="tr-TR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Hazırlayan</a:t>
            </a:r>
          </a:p>
          <a:p>
            <a:r>
              <a:rPr lang="tr-TR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Yunus Emre Atik</a:t>
            </a:r>
          </a:p>
          <a:p>
            <a:r>
              <a:rPr lang="tr-TR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1721221013</a:t>
            </a:r>
          </a:p>
          <a:p>
            <a:r>
              <a:rPr lang="tr-TR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2C9B7A71-E973-4B0E-996D-D3509794A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76" y="4538791"/>
            <a:ext cx="500933" cy="494254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EBB945C-9F5B-4643-BFFB-A84BF0B8B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20" y="3686885"/>
            <a:ext cx="2158300" cy="221881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832C71B8-2302-4AA9-BC77-08955C0DA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7" y="4545401"/>
            <a:ext cx="422635" cy="50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1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219D16-8927-410C-B248-69E8B366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90309"/>
            <a:ext cx="4848829" cy="5903088"/>
          </a:xfrm>
        </p:spPr>
        <p:txBody>
          <a:bodyPr>
            <a:normAutofit/>
          </a:bodyPr>
          <a:lstStyle/>
          <a:p>
            <a:r>
              <a:rPr lang="tr-TR" dirty="0"/>
              <a:t>Nisan 2019 yılı itibariyle </a:t>
            </a:r>
            <a:r>
              <a:rPr lang="tr-TR" dirty="0" err="1"/>
              <a:t>Meteksan</a:t>
            </a:r>
            <a:r>
              <a:rPr lang="tr-TR" dirty="0"/>
              <a:t> Savunma Sanayii A.Ş. tarafından yürütülen KEMENT Projesi, testler kapsamında tüm talepleri karşılamış ve proje başarıyla tamamlanmıştır. </a:t>
            </a:r>
          </a:p>
          <a:p>
            <a:r>
              <a:rPr lang="tr-TR" dirty="0"/>
              <a:t>Şu anda resmi olarak TSK envanterine girmesi hususunda bir açıklama yapılmamıştır.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E8A650C-B32A-4B10-8056-32FB61201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39" y="0"/>
            <a:ext cx="6442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2A4CA5C-15F6-49F6-BB37-D401AD6C89DA}"/>
              </a:ext>
            </a:extLst>
          </p:cNvPr>
          <p:cNvSpPr txBox="1"/>
          <p:nvPr/>
        </p:nvSpPr>
        <p:spPr>
          <a:xfrm>
            <a:off x="0" y="289367"/>
            <a:ext cx="12192000" cy="1631216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3400" dirty="0">
                <a:solidFill>
                  <a:schemeClr val="accent4">
                    <a:lumMod val="75000"/>
                  </a:schemeClr>
                </a:solidFill>
              </a:rPr>
              <a:t>Tarafların Birbiri ile İletişimini Sağlayan , Kement Proje Kapsamında Hayata Geçirilen </a:t>
            </a:r>
          </a:p>
          <a:p>
            <a:pPr algn="ctr"/>
            <a:r>
              <a:rPr lang="tr-TR" sz="3200" b="1" dirty="0">
                <a:solidFill>
                  <a:schemeClr val="accent4">
                    <a:lumMod val="75000"/>
                  </a:schemeClr>
                </a:solidFill>
              </a:rPr>
              <a:t>Milli Taktik Veri Ağı Modelleri</a:t>
            </a:r>
          </a:p>
        </p:txBody>
      </p:sp>
    </p:spTree>
    <p:extLst>
      <p:ext uri="{BB962C8B-B14F-4D97-AF65-F5344CB8AC3E}">
        <p14:creationId xmlns:p14="http://schemas.microsoft.com/office/powerpoint/2010/main" val="282096127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D9AD26-DF49-4DCA-A60A-5C1352F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8000" dirty="0">
                <a:solidFill>
                  <a:schemeClr val="bg1"/>
                </a:solidFill>
              </a:rPr>
              <a:t>			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7411E6-01D3-4627-80CE-E0B2544C222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29000"/>
            </a:schemeClr>
          </a:solidFill>
        </p:spPr>
        <p:txBody>
          <a:bodyPr>
            <a:normAutofit/>
          </a:bodyPr>
          <a:lstStyle/>
          <a:p>
            <a:r>
              <a:rPr lang="tr-TR" sz="4400" dirty="0" err="1">
                <a:solidFill>
                  <a:schemeClr val="bg1"/>
                </a:solidFill>
              </a:rPr>
              <a:t>Wikipedia</a:t>
            </a:r>
            <a:r>
              <a:rPr lang="tr-TR" sz="4400" dirty="0">
                <a:solidFill>
                  <a:schemeClr val="bg1"/>
                </a:solidFill>
              </a:rPr>
              <a:t> / Network </a:t>
            </a:r>
            <a:r>
              <a:rPr lang="tr-TR" sz="4400" dirty="0" err="1">
                <a:solidFill>
                  <a:schemeClr val="bg1"/>
                </a:solidFill>
              </a:rPr>
              <a:t>Centric</a:t>
            </a:r>
            <a:r>
              <a:rPr lang="tr-TR" sz="4400" dirty="0">
                <a:solidFill>
                  <a:schemeClr val="bg1"/>
                </a:solidFill>
              </a:rPr>
              <a:t> </a:t>
            </a:r>
            <a:r>
              <a:rPr lang="tr-TR" sz="4400" dirty="0" err="1">
                <a:solidFill>
                  <a:schemeClr val="bg1"/>
                </a:solidFill>
              </a:rPr>
              <a:t>Warfare</a:t>
            </a:r>
            <a:endParaRPr lang="tr-TR" sz="4400" dirty="0">
              <a:solidFill>
                <a:schemeClr val="bg1"/>
              </a:solidFill>
            </a:endParaRPr>
          </a:p>
          <a:p>
            <a:r>
              <a:rPr lang="tr-TR" sz="4400" dirty="0">
                <a:solidFill>
                  <a:schemeClr val="bg1"/>
                </a:solidFill>
              </a:rPr>
              <a:t>Anadolu Ajansı / Kement Projesi</a:t>
            </a:r>
          </a:p>
          <a:p>
            <a:r>
              <a:rPr lang="tr-TR" sz="4400" dirty="0" err="1">
                <a:solidFill>
                  <a:schemeClr val="bg1"/>
                </a:solidFill>
              </a:rPr>
              <a:t>Meteksan</a:t>
            </a:r>
            <a:r>
              <a:rPr lang="tr-TR" sz="4400" dirty="0">
                <a:solidFill>
                  <a:schemeClr val="bg1"/>
                </a:solidFill>
              </a:rPr>
              <a:t> Savunma / Kement Projesi</a:t>
            </a:r>
          </a:p>
        </p:txBody>
      </p:sp>
    </p:spTree>
    <p:extLst>
      <p:ext uri="{BB962C8B-B14F-4D97-AF65-F5344CB8AC3E}">
        <p14:creationId xmlns:p14="http://schemas.microsoft.com/office/powerpoint/2010/main" val="8315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1D5ED7-0750-4DFA-A430-1FB8718F9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4841"/>
            <a:ext cx="11191240" cy="2994402"/>
          </a:xfrm>
        </p:spPr>
        <p:txBody>
          <a:bodyPr>
            <a:noAutofit/>
          </a:bodyPr>
          <a:lstStyle/>
          <a:p>
            <a:pPr lvl="0"/>
            <a:r>
              <a:rPr lang="tr-T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İnsansız Sistemlerin Çeşitliliği ile İmkân ve Kabiliyeti</a:t>
            </a:r>
            <a:endParaRPr lang="tr-TR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tr-T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 Platformlardaki </a:t>
            </a:r>
            <a:r>
              <a:rPr lang="tr-TR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Stealth</a:t>
            </a:r>
            <a:r>
              <a:rPr lang="tr-T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(Gizlilik), Düşük Görünürlük veya İleri </a:t>
            </a:r>
            <a:r>
              <a:rPr lang="tr-TR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Gizlenebilirlik</a:t>
            </a:r>
            <a:r>
              <a:rPr lang="tr-T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tr-TR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tr-T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Ağ Merkezli Harp Kabiliyeti</a:t>
            </a:r>
            <a:endParaRPr lang="tr-TR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7E6E8DA-374D-4962-9D30-EC94391B1AF5}"/>
              </a:ext>
            </a:extLst>
          </p:cNvPr>
          <p:cNvSpPr txBox="1"/>
          <p:nvPr/>
        </p:nvSpPr>
        <p:spPr>
          <a:xfrm>
            <a:off x="977900" y="698758"/>
            <a:ext cx="1023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Hava </a:t>
            </a:r>
            <a:r>
              <a:rPr lang="tr-TR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hârekatlarında</a:t>
            </a:r>
            <a:r>
              <a:rPr lang="tr-T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önemli etken şüphesiz savaş uçakları ve pilotların imkan ve kabiliyetidir. Geleceğin hava harekâtlarında ise bunların </a:t>
            </a:r>
            <a:r>
              <a:rPr lang="tr-TR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yanısıra</a:t>
            </a:r>
            <a:r>
              <a:rPr lang="tr-T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etkili olacak en önemli faktörler:</a:t>
            </a:r>
          </a:p>
          <a:p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14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EB28D7-A28B-469D-A1A7-AA721EFA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9400"/>
            <a:ext cx="11074400" cy="3149600"/>
          </a:xfrm>
          <a:noFill/>
        </p:spPr>
        <p:txBody>
          <a:bodyPr>
            <a:normAutofit/>
          </a:bodyPr>
          <a:lstStyle/>
          <a:p>
            <a:pPr algn="just"/>
            <a:r>
              <a:rPr lang="tr-T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slaytta, </a:t>
            </a:r>
            <a:r>
              <a:rPr lang="tr-TR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Meteksan</a:t>
            </a:r>
            <a:r>
              <a:rPr lang="tr-T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Savunma </a:t>
            </a:r>
            <a:r>
              <a:rPr lang="tr-T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tarafından yürütülen </a:t>
            </a:r>
            <a:r>
              <a:rPr lang="tr-TR" sz="4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Tübitak</a:t>
            </a:r>
            <a:r>
              <a:rPr lang="tr-TR" sz="4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,Roketsan </a:t>
            </a:r>
            <a:r>
              <a:rPr lang="tr-T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4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Milsoft’un</a:t>
            </a:r>
            <a:r>
              <a:rPr lang="tr-TR" sz="4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 yüklenici olarak görev aldığı </a:t>
            </a:r>
            <a:r>
              <a:rPr lang="tr-TR" sz="4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KEMENT projesi </a:t>
            </a:r>
            <a:r>
              <a:rPr lang="tr-T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 ordumuzun nasıl                                                   						   kavuştuğunu anlatacağız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6FEAE806-EA98-4948-9905-2590AFB2A5FF}"/>
              </a:ext>
            </a:extLst>
          </p:cNvPr>
          <p:cNvSpPr txBox="1"/>
          <p:nvPr/>
        </p:nvSpPr>
        <p:spPr>
          <a:xfrm>
            <a:off x="558800" y="2349679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</a:rPr>
              <a:t>Ağ Merkezli Harp </a:t>
            </a:r>
            <a:r>
              <a:rPr lang="tr-TR" sz="3600" b="1" dirty="0" err="1">
                <a:solidFill>
                  <a:schemeClr val="bg1"/>
                </a:solidFill>
              </a:rPr>
              <a:t>Kabiliyeti’ne</a:t>
            </a:r>
            <a:endParaRPr lang="tr-TR" sz="36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6A2281F-DAA4-40FB-9C01-6BACC77FD918}"/>
              </a:ext>
            </a:extLst>
          </p:cNvPr>
          <p:cNvSpPr txBox="1"/>
          <p:nvPr/>
        </p:nvSpPr>
        <p:spPr>
          <a:xfrm>
            <a:off x="362030" y="2996010"/>
            <a:ext cx="1107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Öncelikle Ağ Merkezli Harp Kabiliyeti Nedir?</a:t>
            </a:r>
          </a:p>
          <a:p>
            <a:pPr algn="ctr"/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 askeri unsurların, </a:t>
            </a:r>
            <a:r>
              <a:rPr lang="tr-TR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iletişim kurma</a:t>
            </a:r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 alış-verişi yapabilme</a:t>
            </a:r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hedef koordinatı paylaşma </a:t>
            </a:r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vb. konularda bir vücut misali birbirleriyle bütünlük içerisinde olmaları, harp sahasında stratejik üstünlüğü elde etme anlamına gelmektedir. Bu da savaşın kazanılması demektir.</a:t>
            </a:r>
          </a:p>
          <a:p>
            <a:pPr algn="ctr"/>
            <a:endParaRPr lang="tr-T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tx1">
                <a:lumMod val="65000"/>
              </a:schemeClr>
            </a:gs>
            <a:gs pos="0">
              <a:schemeClr val="tx1">
                <a:lumMod val="85000"/>
              </a:schemeClr>
            </a:gs>
            <a:gs pos="100000">
              <a:schemeClr val="accent1">
                <a:lumMod val="0"/>
                <a:lumOff val="100000"/>
              </a:schemeClr>
            </a:gs>
            <a:gs pos="0">
              <a:schemeClr val="accent1">
                <a:lumMod val="40000"/>
                <a:lumOff val="60000"/>
                <a:alpha val="71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B2B5E8-23EA-43C5-97BB-53190464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962" y="314960"/>
            <a:ext cx="6106288" cy="6228080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tr-TR" dirty="0">
                <a:solidFill>
                  <a:schemeClr val="bg1"/>
                </a:solidFill>
              </a:rPr>
              <a:t>"Ağ Merkezli Savaş" ile ilgili kavramlar ilk olarak Amerika Donanma Bakanlığı’nca "</a:t>
            </a:r>
            <a:r>
              <a:rPr lang="tr-TR" i="1" dirty="0" err="1">
                <a:solidFill>
                  <a:schemeClr val="bg1"/>
                </a:solidFill>
              </a:rPr>
              <a:t>Kopernik</a:t>
            </a:r>
            <a:r>
              <a:rPr lang="tr-TR" i="1" dirty="0">
                <a:solidFill>
                  <a:schemeClr val="bg1"/>
                </a:solidFill>
              </a:rPr>
              <a:t>: 21. Yüzyıl için </a:t>
            </a:r>
            <a:r>
              <a:rPr lang="tr-TR" i="1" dirty="0">
                <a:solidFill>
                  <a:schemeClr val="bg1"/>
                </a:solidFill>
                <a:hlinkClick r:id="rId2" tooltip="Savunma Bakanlığı Mimarlık Çerçeves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C4ISR</a:t>
            </a:r>
            <a:r>
              <a:rPr lang="tr-TR" dirty="0">
                <a:solidFill>
                  <a:schemeClr val="bg1"/>
                </a:solidFill>
              </a:rPr>
              <a:t> " adlı 2012 yılında yayınlanan kitapta yer aldı . </a:t>
            </a:r>
          </a:p>
          <a:p>
            <a:pPr marL="342900" indent="-342900"/>
            <a:r>
              <a:rPr lang="tr-TR" dirty="0">
                <a:solidFill>
                  <a:schemeClr val="bg1"/>
                </a:solidFill>
              </a:rPr>
              <a:t>Kitapta, komutanların ve füze atıcıların hiyerarşiyi düzenlemek, </a:t>
            </a:r>
            <a:r>
              <a:rPr lang="tr-TR" dirty="0" err="1">
                <a:solidFill>
                  <a:schemeClr val="bg1"/>
                </a:solidFill>
              </a:rPr>
              <a:t>operasyonel</a:t>
            </a:r>
            <a:r>
              <a:rPr lang="tr-TR" dirty="0">
                <a:solidFill>
                  <a:schemeClr val="bg1"/>
                </a:solidFill>
              </a:rPr>
              <a:t> duraklamayı azaltmak, ağ </a:t>
            </a:r>
            <a:r>
              <a:rPr lang="tr-TR" dirty="0" err="1">
                <a:solidFill>
                  <a:schemeClr val="bg1"/>
                </a:solidFill>
              </a:rPr>
              <a:t>sensörleri</a:t>
            </a:r>
            <a:r>
              <a:rPr lang="tr-TR" dirty="0">
                <a:solidFill>
                  <a:schemeClr val="bg1"/>
                </a:solidFill>
              </a:rPr>
              <a:t> ile hassasiyeti ve komuta hızını artırmak konularında ki fikirleri ele alındı.</a:t>
            </a:r>
          </a:p>
          <a:p>
            <a:pPr marL="342900" indent="-342900"/>
            <a:r>
              <a:rPr lang="tr-TR" dirty="0">
                <a:solidFill>
                  <a:schemeClr val="bg1"/>
                </a:solidFill>
              </a:rPr>
              <a:t>Bu kitap, ordunun durum analizini iyileştirmek, envanter ve üretimi doğru bir şekilde kontrol etmek ve iletişim teknolojilerini nasıl kullanıldığına dair yeni bir savaş teorisi ortaya koydu.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F1B68B1-49D5-4626-94B1-FBE8CF760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845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8F9B3-EB35-40FB-BA61-34B481B8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392" y="-150471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 b="1" dirty="0">
                <a:solidFill>
                  <a:schemeClr val="bg2">
                    <a:lumMod val="50000"/>
                  </a:schemeClr>
                </a:solidFill>
              </a:rPr>
              <a:t>Örneklerle Ağ Merkezli Savaş</a:t>
            </a:r>
            <a:endParaRPr lang="tr-TR" sz="5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33F9B2-9F26-4974-9658-DFC79DD7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018572"/>
            <a:ext cx="11447362" cy="5463251"/>
          </a:xfrm>
          <a:solidFill>
            <a:schemeClr val="bg2">
              <a:lumMod val="50000"/>
              <a:alpha val="57000"/>
            </a:schemeClr>
          </a:solidFill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2017 yılı içinde, ABD donanması test merkezlerinden birisi olan ve çölün ortasına kurulmuş bir destroyer güvertesine benzeyen USS </a:t>
            </a:r>
            <a:r>
              <a:rPr lang="tr-TR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Desert</a:t>
            </a:r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Ship’ten</a:t>
            </a:r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SM-6 füzesi ateşlendi. </a:t>
            </a:r>
          </a:p>
          <a:p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Gerek radar menzili , gerekse </a:t>
            </a:r>
            <a:r>
              <a:rPr lang="tr-TR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dünya’nın</a:t>
            </a:r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yuvarlaklığı sebebiyle hedefin ufuk altında kalmasından dolayı gemi hedefe füzeyi kilitleyemediğinden,  F-35 yüksek irtifada EOTS </a:t>
            </a:r>
            <a:r>
              <a:rPr lang="tr-TR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sensörü</a:t>
            </a:r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veya radarı ile hedefi görebildiği için, gemiden atılan füzeyi kontrolü altına alarak hedefe kilitlemiştir. </a:t>
            </a:r>
          </a:p>
          <a:p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Bu olay sanki bir futbolcunun ayağındaki topu oyun arkadaşına asist yapması misali, gemi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tr-TR">
                <a:solidFill>
                  <a:schemeClr val="accent4">
                    <a:lumMod val="40000"/>
                    <a:lumOff val="60000"/>
                  </a:schemeClr>
                </a:solidFill>
              </a:rPr>
              <a:t>de </a:t>
            </a:r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hedefe attığı füzeyi F-35’e asist yapmıştır. F-35’in gördüğü ve </a:t>
            </a:r>
            <a:r>
              <a:rPr lang="tr-TR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sensörlerince</a:t>
            </a:r>
            <a:r>
              <a:rPr lang="tr-T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algıladığı veriler, kriptolu ve anlık olarak gemi ve diğer unsurlarla paylaşılarak, SM-6’nın doğru ve isabetli bir şekilde hedefine varmasını sağlamıştı.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897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F9EAC9-ACF7-4371-BB4B-393EF011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67719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r-TR" sz="4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Peki </a:t>
            </a:r>
            <a:r>
              <a:rPr lang="tr-TR" sz="4800" b="1" dirty="0"/>
              <a:t>T</a:t>
            </a:r>
            <a:r>
              <a:rPr lang="tr-TR" sz="4800" b="1" dirty="0">
                <a:solidFill>
                  <a:srgbClr val="FF0000"/>
                </a:solidFill>
              </a:rPr>
              <a:t>ü</a:t>
            </a:r>
            <a:r>
              <a:rPr lang="tr-TR" sz="4800" b="1" dirty="0"/>
              <a:t>r</a:t>
            </a:r>
            <a:r>
              <a:rPr lang="tr-TR" sz="4800" b="1" dirty="0">
                <a:solidFill>
                  <a:srgbClr val="FF0000"/>
                </a:solidFill>
              </a:rPr>
              <a:t>k</a:t>
            </a:r>
            <a:r>
              <a:rPr lang="tr-TR" sz="4800" b="1" dirty="0"/>
              <a:t>i</a:t>
            </a:r>
            <a:r>
              <a:rPr lang="tr-TR" sz="4800" b="1" dirty="0">
                <a:solidFill>
                  <a:srgbClr val="FF0000"/>
                </a:solidFill>
              </a:rPr>
              <a:t>y</a:t>
            </a:r>
            <a:r>
              <a:rPr lang="tr-TR" sz="4800" b="1" dirty="0"/>
              <a:t>e</a:t>
            </a:r>
            <a:r>
              <a:rPr lang="tr-TR" sz="4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“Ağ Merkezli Harp” alanında ne yapacak veya ne yapıyor?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C6B352E-C7D3-4DBE-8A24-49DE3D222F7C}"/>
              </a:ext>
            </a:extLst>
          </p:cNvPr>
          <p:cNvSpPr txBox="1"/>
          <p:nvPr/>
        </p:nvSpPr>
        <p:spPr>
          <a:xfrm>
            <a:off x="335666" y="1667719"/>
            <a:ext cx="11215868" cy="452431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0"/>
                  <a:alpha val="67000"/>
                </a:schemeClr>
              </a:gs>
              <a:gs pos="0">
                <a:schemeClr val="tx1">
                  <a:lumMod val="85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40000"/>
                  <a:lumOff val="60000"/>
                  <a:alpha val="71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rgbClr val="FFFF00"/>
                </a:solidFill>
              </a:rPr>
              <a:t>İşte bu soruya cevap bulmak için, </a:t>
            </a:r>
            <a:r>
              <a:rPr lang="tr-TR" sz="3200" dirty="0" err="1">
                <a:solidFill>
                  <a:srgbClr val="FFFF00"/>
                </a:solidFill>
              </a:rPr>
              <a:t>Meteksan</a:t>
            </a:r>
            <a:r>
              <a:rPr lang="tr-TR" sz="3200" dirty="0">
                <a:solidFill>
                  <a:srgbClr val="FFFF00"/>
                </a:solidFill>
              </a:rPr>
              <a:t> Savunma firması “Kement” projesini yürütmektedir.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rgbClr val="FFFF00"/>
                </a:solidFill>
              </a:rPr>
              <a:t>2013 yılında Savunma Sanayi Başkanlığı(SSB) ile </a:t>
            </a:r>
            <a:r>
              <a:rPr lang="tr-TR" sz="3200" dirty="0" err="1">
                <a:solidFill>
                  <a:srgbClr val="FFFF00"/>
                </a:solidFill>
              </a:rPr>
              <a:t>Meteksan</a:t>
            </a:r>
            <a:r>
              <a:rPr lang="tr-TR" sz="3200" dirty="0">
                <a:solidFill>
                  <a:srgbClr val="FFFF00"/>
                </a:solidFill>
              </a:rPr>
              <a:t> Savunma Sanayii A.Ş. Kement projesi üzerinde anlaşma imzalamıştı.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rgbClr val="FFFF00"/>
                </a:solidFill>
              </a:rPr>
              <a:t>Bu anlaşma ile TSK’ya milli olarak geliştirilmiş, milli kripto kullanabilen, ağ tabanlı modern “Taktik Veri Bağı” kabiliyeti kazandırılması hedeflenmekteydi.</a:t>
            </a:r>
          </a:p>
          <a:p>
            <a:endParaRPr lang="tr-TR" sz="3200" dirty="0">
              <a:solidFill>
                <a:srgbClr val="FFFF00"/>
              </a:solidFill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5CA9B451-420E-4E30-AD1A-86E9DAE4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78767" y="57285"/>
            <a:ext cx="314571" cy="3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0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chemeClr val="tx1">
                <a:alpha val="60000"/>
                <a:lumMod val="0"/>
              </a:schemeClr>
            </a:gs>
            <a:gs pos="14000">
              <a:schemeClr val="tx1">
                <a:lumMod val="85000"/>
              </a:schemeClr>
            </a:gs>
            <a:gs pos="86000">
              <a:schemeClr val="accent1">
                <a:lumMod val="0"/>
                <a:lumOff val="100000"/>
              </a:schemeClr>
            </a:gs>
            <a:gs pos="82000">
              <a:schemeClr val="accent1">
                <a:lumMod val="40000"/>
                <a:lumOff val="60000"/>
                <a:alpha val="71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95642A-265D-4981-95A8-AB7AAC66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64" y="312516"/>
            <a:ext cx="4717649" cy="1551008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>
                <a:solidFill>
                  <a:schemeClr val="accent1">
                    <a:lumMod val="50000"/>
                  </a:schemeClr>
                </a:solidFill>
              </a:rPr>
              <a:t>2014 yılında başlanan Kement projesinde Milli Mühimmatlarda;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5892C5-13FC-4142-B1EB-AF26D4A40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64" y="2170252"/>
            <a:ext cx="5162309" cy="4687748"/>
          </a:xfrm>
        </p:spPr>
        <p:txBody>
          <a:bodyPr>
            <a:normAutofit fontScale="92500" lnSpcReduction="20000"/>
          </a:bodyPr>
          <a:lstStyle/>
          <a:p>
            <a:r>
              <a:rPr lang="tr-TR" dirty="0">
                <a:solidFill>
                  <a:schemeClr val="bg1"/>
                </a:solidFill>
              </a:rPr>
              <a:t>Hava ve su üstü platformlarda kullanılacak terminallerin tasarımı ve üretimi</a:t>
            </a:r>
          </a:p>
          <a:p>
            <a:r>
              <a:rPr lang="tr-TR" dirty="0">
                <a:solidFill>
                  <a:schemeClr val="bg1"/>
                </a:solidFill>
              </a:rPr>
              <a:t>Platform entegrasyonu</a:t>
            </a:r>
          </a:p>
          <a:p>
            <a:r>
              <a:rPr lang="tr-TR" dirty="0">
                <a:solidFill>
                  <a:schemeClr val="bg1"/>
                </a:solidFill>
              </a:rPr>
              <a:t>Fonksiyonel ve sertifikasyon testleri gerçekleştirilmiştir.</a:t>
            </a:r>
          </a:p>
          <a:p>
            <a:pPr marL="0" indent="0">
              <a:buNone/>
            </a:pPr>
            <a:r>
              <a:rPr lang="tr-TR" dirty="0">
                <a:solidFill>
                  <a:schemeClr val="bg1"/>
                </a:solidFill>
              </a:rPr>
              <a:t>Bu sayede Milli Savunma Teknolojimiz, mühimmat durum bilgilerini ağ üzerinde paylaşarak mühimmatın fırlatılmasından sonra farklı platformlar tarafından </a:t>
            </a:r>
            <a:r>
              <a:rPr lang="tr-TR" b="1" dirty="0">
                <a:solidFill>
                  <a:schemeClr val="bg1"/>
                </a:solidFill>
              </a:rPr>
              <a:t>hedef bilgisi güncelleme, yeni hedef atama, görev iptali, beklemeye alma</a:t>
            </a:r>
            <a:r>
              <a:rPr lang="tr-TR" dirty="0">
                <a:solidFill>
                  <a:schemeClr val="bg1"/>
                </a:solidFill>
              </a:rPr>
              <a:t> gibi komutları </a:t>
            </a:r>
            <a:r>
              <a:rPr lang="tr-TR" dirty="0" err="1">
                <a:solidFill>
                  <a:schemeClr val="bg1"/>
                </a:solidFill>
              </a:rPr>
              <a:t>operasyonel</a:t>
            </a:r>
            <a:r>
              <a:rPr lang="tr-TR" dirty="0">
                <a:solidFill>
                  <a:schemeClr val="bg1"/>
                </a:solidFill>
              </a:rPr>
              <a:t> konsepte göre kullanabilmektedir.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27B915E-15DA-46F5-93E4-9D6423C2D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0"/>
            <a:ext cx="64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A73518-C926-4719-B089-575E0171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5" y="324092"/>
            <a:ext cx="10232021" cy="5691850"/>
          </a:xfrm>
          <a:solidFill>
            <a:schemeClr val="accent5">
              <a:lumMod val="50000"/>
              <a:alpha val="30000"/>
            </a:schemeClr>
          </a:solidFill>
        </p:spPr>
        <p:txBody>
          <a:bodyPr>
            <a:normAutofit/>
          </a:bodyPr>
          <a:lstStyle/>
          <a:p>
            <a:r>
              <a:rPr lang="tr-TR" dirty="0"/>
              <a:t>Bununla beraber belki de sistemin en avantajlı taraflarından biri </a:t>
            </a:r>
            <a:r>
              <a:rPr lang="tr-TR" b="1" dirty="0"/>
              <a:t>uydulardan</a:t>
            </a:r>
            <a:r>
              <a:rPr lang="tr-TR" dirty="0"/>
              <a:t> bağımsız çalışıyor olmasıdır.</a:t>
            </a:r>
          </a:p>
          <a:p>
            <a:endParaRPr lang="tr-TR" dirty="0"/>
          </a:p>
          <a:p>
            <a:r>
              <a:rPr lang="tr-TR" dirty="0"/>
              <a:t> Yani savaş durumunda </a:t>
            </a:r>
            <a:r>
              <a:rPr lang="tr-TR" b="1" dirty="0"/>
              <a:t>uydumuz</a:t>
            </a:r>
            <a:r>
              <a:rPr lang="tr-TR" dirty="0"/>
              <a:t> imha edilse veya bir şekilde saf dışı kalsa bile Kement bundan etkilenmeyecektir.</a:t>
            </a:r>
          </a:p>
          <a:p>
            <a:endParaRPr lang="tr-TR" dirty="0"/>
          </a:p>
          <a:p>
            <a:r>
              <a:rPr lang="tr-TR" dirty="0"/>
              <a:t> Ayrıca sistemin elektronik saldırılara karşı çok dayanıklı olduğu yine firma yetkilileri tarafından ifade edilmektedir.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8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E776BF-CF09-470B-A61D-C7AECE14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64" y="347241"/>
            <a:ext cx="4964575" cy="5899170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KEMENT projesi kapsamında Fabrika Kabul Testleri, Ekim 2018 tarihi itibariyle başarıyla tamamlanmıştır.</a:t>
            </a:r>
          </a:p>
          <a:p>
            <a:r>
              <a:rPr lang="tr-TR" dirty="0"/>
              <a:t>Cumhurbaşkanlığı tarafından açıklanan “İkinci 100 Günlük İcraat Programı” kapsamında, METEKSAN SAVUNMA tarafından üretilen veri bağı terminalleri, SOM Seyir Füzesine entegre edilerek sistem entegrasyon testleri, laboratuvar seviyesinde tamamlanmıştır.</a:t>
            </a:r>
          </a:p>
          <a:p>
            <a:r>
              <a:rPr lang="tr-TR" dirty="0"/>
              <a:t>Sistem entegrasyon testlerinin tamamlanmasının ardından saha kabul testleri yapılmaktadır.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2B47038-F2E7-46AE-83E9-93951173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8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1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</TotalTime>
  <Words>674</Words>
  <Application>Microsoft Office PowerPoint</Application>
  <PresentationFormat>Geniş ekran</PresentationFormat>
  <Paragraphs>47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Sunusu</vt:lpstr>
      <vt:lpstr>PowerPoint Sunusu</vt:lpstr>
      <vt:lpstr>Bu slaytta, Meteksan Savunma tarafından yürütülen Tübitak ,Roketsan ve Milsoft’un alt yüklenici olarak görev aldığı KEMENT projesi ile ordumuzun nasıl                                                            kavuştuğunu anlatacağız</vt:lpstr>
      <vt:lpstr>PowerPoint Sunusu</vt:lpstr>
      <vt:lpstr>Örneklerle Ağ Merkezli Savaş</vt:lpstr>
      <vt:lpstr>Peki Türkiye  “Ağ Merkezli Harp” alanında ne yapacak veya ne yapıyor?</vt:lpstr>
      <vt:lpstr>2014 yılında başlanan Kement projesinde Milli Mühimmatlarda;</vt:lpstr>
      <vt:lpstr>PowerPoint Sunusu</vt:lpstr>
      <vt:lpstr>PowerPoint Sunusu</vt:lpstr>
      <vt:lpstr>PowerPoint Sunusu</vt:lpstr>
      <vt:lpstr>PowerPoint Sunusu</vt:lpstr>
      <vt:lpstr>   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KEMENT AĞ DESTEKLİ SİLAH PROJESİ </dc:title>
  <dc:creator>asdasd asdasd</dc:creator>
  <cp:lastModifiedBy>ageofyunus07@hotmail.com</cp:lastModifiedBy>
  <cp:revision>62</cp:revision>
  <dcterms:created xsi:type="dcterms:W3CDTF">2020-03-11T20:05:04Z</dcterms:created>
  <dcterms:modified xsi:type="dcterms:W3CDTF">2020-08-19T14:06:23Z</dcterms:modified>
</cp:coreProperties>
</file>